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5" r:id="rId2"/>
    <p:sldId id="256" r:id="rId3"/>
    <p:sldId id="257" r:id="rId4"/>
    <p:sldId id="258" r:id="rId5"/>
    <p:sldId id="259" r:id="rId6"/>
    <p:sldId id="260" r:id="rId7"/>
    <p:sldId id="261" r:id="rId8"/>
    <p:sldId id="264" r:id="rId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336" y="10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6E0FA6-D006-4B20-A43A-1FE3E8CB076B}" type="datetimeFigureOut">
              <a:rPr lang="en-GB" smtClean="0"/>
              <a:pPr/>
              <a:t>13/06/2019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55DE41-226A-4B34-AF86-6AB48570C198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011304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6E0FA6-D006-4B20-A43A-1FE3E8CB076B}" type="datetimeFigureOut">
              <a:rPr lang="en-GB" smtClean="0"/>
              <a:pPr/>
              <a:t>13/06/2019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55DE41-226A-4B34-AF86-6AB48570C198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268916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6E0FA6-D006-4B20-A43A-1FE3E8CB076B}" type="datetimeFigureOut">
              <a:rPr lang="en-GB" smtClean="0"/>
              <a:pPr/>
              <a:t>13/06/2019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55DE41-226A-4B34-AF86-6AB48570C198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101594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6E0FA6-D006-4B20-A43A-1FE3E8CB076B}" type="datetimeFigureOut">
              <a:rPr lang="en-GB" smtClean="0"/>
              <a:pPr/>
              <a:t>13/06/2019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55DE41-226A-4B34-AF86-6AB48570C198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69853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6E0FA6-D006-4B20-A43A-1FE3E8CB076B}" type="datetimeFigureOut">
              <a:rPr lang="en-GB" smtClean="0"/>
              <a:pPr/>
              <a:t>13/06/2019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55DE41-226A-4B34-AF86-6AB48570C198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221168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6E0FA6-D006-4B20-A43A-1FE3E8CB076B}" type="datetimeFigureOut">
              <a:rPr lang="en-GB" smtClean="0"/>
              <a:pPr/>
              <a:t>13/06/2019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55DE41-226A-4B34-AF86-6AB48570C198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548203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6E0FA6-D006-4B20-A43A-1FE3E8CB076B}" type="datetimeFigureOut">
              <a:rPr lang="en-GB" smtClean="0"/>
              <a:pPr/>
              <a:t>13/06/2019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55DE41-226A-4B34-AF86-6AB48570C198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382568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6E0FA6-D006-4B20-A43A-1FE3E8CB076B}" type="datetimeFigureOut">
              <a:rPr lang="en-GB" smtClean="0"/>
              <a:pPr/>
              <a:t>13/06/2019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55DE41-226A-4B34-AF86-6AB48570C198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091199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6E0FA6-D006-4B20-A43A-1FE3E8CB076B}" type="datetimeFigureOut">
              <a:rPr lang="en-GB" smtClean="0"/>
              <a:pPr/>
              <a:t>13/06/2019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55DE41-226A-4B34-AF86-6AB48570C198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544041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6E0FA6-D006-4B20-A43A-1FE3E8CB076B}" type="datetimeFigureOut">
              <a:rPr lang="en-GB" smtClean="0"/>
              <a:pPr/>
              <a:t>13/06/2019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55DE41-226A-4B34-AF86-6AB48570C198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334482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6E0FA6-D006-4B20-A43A-1FE3E8CB076B}" type="datetimeFigureOut">
              <a:rPr lang="en-GB" smtClean="0"/>
              <a:pPr/>
              <a:t>13/06/2019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55DE41-226A-4B34-AF86-6AB48570C198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462699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6E0FA6-D006-4B20-A43A-1FE3E8CB076B}" type="datetimeFigureOut">
              <a:rPr lang="en-GB" smtClean="0"/>
              <a:pPr/>
              <a:t>13/06/2019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755DE41-226A-4B34-AF86-6AB48570C198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291975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9.png"/><Relationship Id="rId4" Type="http://schemas.openxmlformats.org/officeDocument/2006/relationships/image" Target="../media/image18.jpe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20000"/>
                <a:lumOff val="80000"/>
              </a:schemeClr>
            </a:gs>
            <a:gs pos="74000">
              <a:schemeClr val="tx2">
                <a:lumMod val="20000"/>
                <a:lumOff val="80000"/>
              </a:schemeClr>
            </a:gs>
            <a:gs pos="83000">
              <a:schemeClr val="tx2">
                <a:lumMod val="20000"/>
                <a:lumOff val="80000"/>
              </a:schemeClr>
            </a:gs>
            <a:gs pos="100000">
              <a:schemeClr val="accent1">
                <a:lumMod val="20000"/>
                <a:lumOff val="8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647568" y="996778"/>
            <a:ext cx="1028905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a-GE" b="1" i="1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elvetica" panose="020B0604020202020204" pitchFamily="34" charset="0"/>
              </a:rPr>
              <a:t> აგრარული მეცნიერებებისა და ბიოსისტემების ინჟინერინგის ფაკულტეტის სტუდენტები</a:t>
            </a:r>
            <a:r>
              <a:rPr lang="en-US" b="1" i="1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elvetica" panose="020B0604020202020204" pitchFamily="34" charset="0"/>
              </a:rPr>
              <a:t> </a:t>
            </a:r>
            <a:r>
              <a:rPr lang="ka-GE" b="1" i="1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elvetica" panose="020B0604020202020204" pitchFamily="34" charset="0"/>
              </a:rPr>
              <a:t> სტუმრად საქართველოს </a:t>
            </a:r>
            <a:r>
              <a:rPr lang="ka-GE" b="1" i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elvetica" panose="020B0604020202020204" pitchFamily="34" charset="0"/>
              </a:rPr>
              <a:t>გაერთიანებული წყალმომარაგების ლაბორატორიაში</a:t>
            </a:r>
            <a:endParaRPr lang="en-GB" i="1" dirty="0"/>
          </a:p>
        </p:txBody>
      </p:sp>
      <p:sp>
        <p:nvSpPr>
          <p:cNvPr id="3" name="TextBox 2"/>
          <p:cNvSpPr txBox="1"/>
          <p:nvPr/>
        </p:nvSpPr>
        <p:spPr>
          <a:xfrm>
            <a:off x="2207380" y="205946"/>
            <a:ext cx="928440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a-GE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საქართველოს ტექნიკური უნივერსიტეტი</a:t>
            </a:r>
            <a:endParaRPr lang="en-GB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3568" y="164756"/>
            <a:ext cx="1524001" cy="1458097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58313" y="1816444"/>
            <a:ext cx="9061622" cy="4917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4246219"/>
      </p:ext>
    </p:extLst>
  </p:cSld>
  <p:clrMapOvr>
    <a:masterClrMapping/>
  </p:clrMapOvr>
  <p:transition spd="slow">
    <p:split orient="vert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20000"/>
                <a:lumOff val="80000"/>
              </a:schemeClr>
            </a:gs>
            <a:gs pos="74000">
              <a:schemeClr val="tx2">
                <a:lumMod val="20000"/>
                <a:lumOff val="80000"/>
              </a:schemeClr>
            </a:gs>
            <a:gs pos="83000">
              <a:schemeClr val="tx2">
                <a:lumMod val="20000"/>
                <a:lumOff val="80000"/>
              </a:schemeClr>
            </a:gs>
            <a:gs pos="100000">
              <a:schemeClr val="accent1">
                <a:lumMod val="20000"/>
                <a:lumOff val="8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484851" y="251670"/>
            <a:ext cx="9282004" cy="2418033"/>
          </a:xfrm>
        </p:spPr>
        <p:txBody>
          <a:bodyPr anchor="ctr">
            <a:normAutofit fontScale="90000"/>
          </a:bodyPr>
          <a:lstStyle/>
          <a:p>
            <a:r>
              <a:rPr lang="ka-GE" sz="4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თანამედროვე ლაბორატორიაში ჩატარებულმა კვლევებმა საშუალება მოგვცა გაგვეღრმავებინა კვლევის არეალი.</a:t>
            </a:r>
            <a:endParaRPr lang="en-GB" sz="4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0502" y="2857500"/>
            <a:ext cx="2914650" cy="38862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25173" y="2857500"/>
            <a:ext cx="2914650" cy="38862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54620" y="2857500"/>
            <a:ext cx="2914650" cy="3886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9715031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20000"/>
                <a:lumOff val="80000"/>
              </a:schemeClr>
            </a:gs>
            <a:gs pos="74000">
              <a:schemeClr val="tx2">
                <a:lumMod val="20000"/>
                <a:lumOff val="80000"/>
              </a:schemeClr>
            </a:gs>
            <a:gs pos="83000">
              <a:schemeClr val="tx2">
                <a:lumMod val="20000"/>
                <a:lumOff val="80000"/>
              </a:schemeClr>
            </a:gs>
            <a:gs pos="100000">
              <a:schemeClr val="accent1">
                <a:lumMod val="20000"/>
                <a:lumOff val="8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8612" y="1912690"/>
            <a:ext cx="3513186" cy="4831967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31372" y="1928165"/>
            <a:ext cx="3501935" cy="4816493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14132" y="1928163"/>
            <a:ext cx="3352800" cy="4816493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25835" y="282279"/>
            <a:ext cx="11778143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a-GE" sz="2800" b="1" i="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elvetica" panose="020B0604020202020204" pitchFamily="34" charset="0"/>
              </a:rPr>
              <a:t>საქართველოს გაერთიანებული წყალმომარაგების ლაბორატორიაში   თანამედროვე სტანდარტების შესაბამისად წყლის ხარისხის დადგენა და მისი შეფასება. </a:t>
            </a:r>
            <a:endParaRPr lang="en-GB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034351321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20000"/>
                <a:lumOff val="80000"/>
              </a:schemeClr>
            </a:gs>
            <a:gs pos="74000">
              <a:schemeClr val="tx2">
                <a:lumMod val="20000"/>
                <a:lumOff val="80000"/>
              </a:schemeClr>
            </a:gs>
            <a:gs pos="83000">
              <a:schemeClr val="tx2">
                <a:lumMod val="20000"/>
                <a:lumOff val="80000"/>
              </a:schemeClr>
            </a:gs>
            <a:gs pos="100000">
              <a:schemeClr val="accent1">
                <a:lumMod val="20000"/>
                <a:lumOff val="8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920" y="355794"/>
            <a:ext cx="3352800" cy="45720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86131" y="2453161"/>
            <a:ext cx="3230215" cy="4404839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30192" y="2488128"/>
            <a:ext cx="3204572" cy="4369872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3715267" y="403654"/>
            <a:ext cx="8270788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a-GE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elvetica" panose="020B0604020202020204" pitchFamily="34" charset="0"/>
              </a:rPr>
              <a:t>ლაბორატორიაში განისაზღვრა  წყლის ქიმიური , ბიოლოგიური ხარისხის შეფასება და მისი შესაბამისობა სასმელი წყლის მოთხოვნის სტანდარტებთან.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657573362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20000"/>
                <a:lumOff val="80000"/>
              </a:schemeClr>
            </a:gs>
            <a:gs pos="74000">
              <a:schemeClr val="tx2">
                <a:lumMod val="20000"/>
                <a:lumOff val="80000"/>
              </a:schemeClr>
            </a:gs>
            <a:gs pos="83000">
              <a:schemeClr val="tx2">
                <a:lumMod val="20000"/>
                <a:lumOff val="80000"/>
              </a:schemeClr>
            </a:gs>
            <a:gs pos="100000">
              <a:schemeClr val="accent1">
                <a:lumMod val="20000"/>
                <a:lumOff val="8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69369" y="1769900"/>
            <a:ext cx="3646698" cy="497277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9150" y="136944"/>
            <a:ext cx="4583639" cy="6235263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5545123" y="243659"/>
            <a:ext cx="6224631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a-GE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ლაბორატორიაში გამოსაკვლევი წყლის  სტანდარტებთან შესაბამისობის დადგენის პროცესი.</a:t>
            </a:r>
            <a:endParaRPr lang="en-US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211402300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20000"/>
                <a:lumOff val="80000"/>
              </a:schemeClr>
            </a:gs>
            <a:gs pos="74000">
              <a:schemeClr val="tx2">
                <a:lumMod val="20000"/>
                <a:lumOff val="80000"/>
              </a:schemeClr>
            </a:gs>
            <a:gs pos="83000">
              <a:schemeClr val="tx2">
                <a:lumMod val="20000"/>
                <a:lumOff val="80000"/>
              </a:schemeClr>
            </a:gs>
            <a:gs pos="100000">
              <a:schemeClr val="accent1">
                <a:lumMod val="20000"/>
                <a:lumOff val="8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0783" y="1204443"/>
            <a:ext cx="3635928" cy="4572001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27185" y="1220920"/>
            <a:ext cx="3474790" cy="457200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90625" y="1204444"/>
            <a:ext cx="3398590" cy="457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0996654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20000"/>
                <a:lumOff val="80000"/>
              </a:schemeClr>
            </a:gs>
            <a:gs pos="74000">
              <a:schemeClr val="tx2">
                <a:lumMod val="20000"/>
                <a:lumOff val="80000"/>
              </a:schemeClr>
            </a:gs>
            <a:gs pos="83000">
              <a:schemeClr val="tx2">
                <a:lumMod val="20000"/>
                <a:lumOff val="80000"/>
              </a:schemeClr>
            </a:gs>
            <a:gs pos="100000">
              <a:schemeClr val="accent1">
                <a:lumMod val="20000"/>
                <a:lumOff val="8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993" y="409832"/>
            <a:ext cx="2949559" cy="4022126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46530" y="1818501"/>
            <a:ext cx="2816655" cy="3840893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92089" y="1233615"/>
            <a:ext cx="2798532" cy="381618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153265" y="2368704"/>
            <a:ext cx="2914141" cy="38834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7951505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20000"/>
                <a:lumOff val="80000"/>
              </a:schemeClr>
            </a:gs>
            <a:gs pos="74000">
              <a:schemeClr val="tx2">
                <a:lumMod val="20000"/>
                <a:lumOff val="80000"/>
              </a:schemeClr>
            </a:gs>
            <a:gs pos="83000">
              <a:schemeClr val="tx2">
                <a:lumMod val="20000"/>
                <a:lumOff val="80000"/>
              </a:schemeClr>
            </a:gs>
            <a:gs pos="100000">
              <a:schemeClr val="accent1">
                <a:lumMod val="20000"/>
                <a:lumOff val="8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93956412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TM03457491[[fn=Metropolitan]]</Template>
  <TotalTime>54</TotalTime>
  <Words>64</Words>
  <Application>Microsoft Office PowerPoint</Application>
  <PresentationFormat>Widescreen</PresentationFormat>
  <Paragraphs>6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4" baseType="lpstr">
      <vt:lpstr>Arial</vt:lpstr>
      <vt:lpstr>Calibri</vt:lpstr>
      <vt:lpstr>Calibri Light</vt:lpstr>
      <vt:lpstr>Helvetica</vt:lpstr>
      <vt:lpstr>Sylfaen</vt:lpstr>
      <vt:lpstr>Office Theme</vt:lpstr>
      <vt:lpstr>PowerPoint Presentation</vt:lpstr>
      <vt:lpstr>თანამედროვე ლაბორატორიაში ჩატარებულმა კვლევებმა საშუალება მოგვცა გაგვეღრმავებინა კვლევის არეალი.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diakov.net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პრაქტიკული სამუშაოების ჩატარებამ საშუალება მოგვცა გაგვეღრმავებინა ცოდნა.</dc:title>
  <dc:creator>RePack by Diakov</dc:creator>
  <cp:lastModifiedBy>RePack by Diakov</cp:lastModifiedBy>
  <cp:revision>12</cp:revision>
  <dcterms:created xsi:type="dcterms:W3CDTF">2019-06-07T17:57:39Z</dcterms:created>
  <dcterms:modified xsi:type="dcterms:W3CDTF">2019-06-13T06:00:42Z</dcterms:modified>
</cp:coreProperties>
</file>